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72" r:id="rId3"/>
    <p:sldId id="273" r:id="rId4"/>
    <p:sldId id="277" r:id="rId5"/>
    <p:sldId id="275" r:id="rId6"/>
    <p:sldId id="276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4"/>
    <a:srgbClr val="000099"/>
    <a:srgbClr val="150860"/>
    <a:srgbClr val="1C1573"/>
    <a:srgbClr val="283E84"/>
    <a:srgbClr val="211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14-10-2021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Lifecycle and methodologies in Open Source Software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Open </a:t>
            </a:r>
            <a:r>
              <a:rPr lang="en-IN" dirty="0"/>
              <a:t>Collaboration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</a:t>
            </a:r>
            <a:r>
              <a:rPr lang="en-IN" dirty="0" smtClean="0"/>
              <a:t>Collaboration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8005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Open </a:t>
            </a:r>
            <a:r>
              <a:rPr lang="en-IN" dirty="0"/>
              <a:t>collaboration is “a system of innovation or production or development that relies on goal-oriented, yet loosely coordinated, participants who interact to create a product (or service) of economic value, and make it </a:t>
            </a:r>
            <a:r>
              <a:rPr lang="en-IN" dirty="0" smtClean="0"/>
              <a:t>available </a:t>
            </a:r>
            <a:r>
              <a:rPr lang="en-IN" dirty="0"/>
              <a:t>to contributors and non-contributors alike</a:t>
            </a:r>
            <a:r>
              <a:rPr lang="en-IN" dirty="0" smtClean="0"/>
              <a:t>”.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IN" sz="1600" dirty="0" smtClean="0"/>
              <a:t>[Source: </a:t>
            </a:r>
            <a:r>
              <a:rPr lang="en-IN" sz="1600" dirty="0"/>
              <a:t>https://</a:t>
            </a:r>
            <a:r>
              <a:rPr lang="en-IN" sz="1600" dirty="0" smtClean="0"/>
              <a:t>en.wikipedia.org/wiki/Open_collaboration]</a:t>
            </a:r>
          </a:p>
          <a:p>
            <a:pPr marL="0" indent="0" algn="r">
              <a:lnSpc>
                <a:spcPct val="150000"/>
              </a:lnSpc>
              <a:buNone/>
            </a:pPr>
            <a:endParaRPr lang="en-I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Additionally, </a:t>
            </a:r>
            <a:r>
              <a:rPr lang="en-IN" dirty="0" err="1"/>
              <a:t>Riehle</a:t>
            </a:r>
            <a:r>
              <a:rPr lang="en-IN" dirty="0"/>
              <a:t> et al. [1] defined open collaboration as collaboration that is based on the following three principles of: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egalitarianism,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meritocracy, and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self-organization</a:t>
            </a:r>
          </a:p>
          <a:p>
            <a:pPr marL="0" indent="0" algn="r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Collaboration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Egalitarianism</a:t>
            </a:r>
            <a:r>
              <a:rPr lang="en-IN" dirty="0" smtClean="0"/>
              <a:t> or equalitarianism is </a:t>
            </a:r>
            <a:r>
              <a:rPr lang="en-IN" dirty="0"/>
              <a:t>a school of thought within political philosophy that builds from the concept of social equality, prioritizing it for all </a:t>
            </a:r>
            <a:r>
              <a:rPr lang="en-IN" dirty="0" smtClean="0"/>
              <a:t>people.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In </a:t>
            </a:r>
            <a:r>
              <a:rPr lang="en-IN" dirty="0" smtClean="0"/>
              <a:t>the Open </a:t>
            </a:r>
            <a:r>
              <a:rPr lang="en-IN" dirty="0" smtClean="0"/>
              <a:t>Collaboration Model </a:t>
            </a:r>
            <a:r>
              <a:rPr lang="en-IN" dirty="0" smtClean="0"/>
              <a:t>as applied to Open Source Software domain [1</a:t>
            </a:r>
            <a:r>
              <a:rPr lang="en-IN" dirty="0" smtClean="0"/>
              <a:t>], egalitarianism is used to specify that everyone can contribute.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Open Source </a:t>
            </a:r>
            <a:r>
              <a:rPr lang="en-IN" dirty="0" smtClean="0"/>
              <a:t>Software projects </a:t>
            </a:r>
            <a:r>
              <a:rPr lang="en-IN" dirty="0" smtClean="0"/>
              <a:t>are made available </a:t>
            </a:r>
            <a:r>
              <a:rPr lang="en-IN" dirty="0" smtClean="0"/>
              <a:t>over </a:t>
            </a:r>
            <a:r>
              <a:rPr lang="en-IN" dirty="0" smtClean="0"/>
              <a:t>the Internet and accessible to the entire human race, equally.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Egalitarianism</a:t>
            </a:r>
          </a:p>
        </p:txBody>
      </p:sp>
    </p:spTree>
    <p:extLst>
      <p:ext uri="{BB962C8B-B14F-4D97-AF65-F5344CB8AC3E}">
        <p14:creationId xmlns:p14="http://schemas.microsoft.com/office/powerpoint/2010/main" val="23485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Collaboration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Meritocracy</a:t>
            </a:r>
            <a:r>
              <a:rPr lang="en-IN" dirty="0" smtClean="0"/>
              <a:t> advocates a political </a:t>
            </a:r>
            <a:r>
              <a:rPr lang="en-IN" dirty="0"/>
              <a:t>system in which </a:t>
            </a:r>
            <a:r>
              <a:rPr lang="en-IN" dirty="0" smtClean="0"/>
              <a:t>political power and value of economic </a:t>
            </a:r>
            <a:r>
              <a:rPr lang="en-IN" dirty="0" smtClean="0"/>
              <a:t>goods or individuals are </a:t>
            </a:r>
            <a:r>
              <a:rPr lang="en-IN" dirty="0" smtClean="0"/>
              <a:t>measured </a:t>
            </a:r>
            <a:r>
              <a:rPr lang="en-IN" dirty="0" smtClean="0"/>
              <a:t>on </a:t>
            </a:r>
            <a:r>
              <a:rPr lang="en-IN" dirty="0"/>
              <a:t>the basis of </a:t>
            </a:r>
            <a:r>
              <a:rPr lang="en-IN" dirty="0" smtClean="0"/>
              <a:t>effort, talent, and </a:t>
            </a:r>
            <a:r>
              <a:rPr lang="en-IN" dirty="0"/>
              <a:t>achievement, rather than </a:t>
            </a:r>
            <a:r>
              <a:rPr lang="en-IN" dirty="0" smtClean="0"/>
              <a:t>the social class to which one belongs to, or the amount of wealth possessed by him/her.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 the Open Collaboration Model as applied to Open Source Software domain [1</a:t>
            </a:r>
            <a:r>
              <a:rPr lang="en-IN" dirty="0" smtClean="0"/>
              <a:t>], </a:t>
            </a:r>
            <a:r>
              <a:rPr lang="en-IN" dirty="0" smtClean="0"/>
              <a:t>meritocracy is used to judge contributions, in a transparent manner, based on the merit </a:t>
            </a:r>
            <a:r>
              <a:rPr lang="en-IN" dirty="0" smtClean="0"/>
              <a:t>or the quality of </a:t>
            </a:r>
            <a:r>
              <a:rPr lang="en-IN" dirty="0" smtClean="0"/>
              <a:t>the contribution.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Additionally, all decisions are also made publicly available for </a:t>
            </a:r>
            <a:r>
              <a:rPr lang="en-IN" dirty="0" smtClean="0"/>
              <a:t>evaluation of the judgement taken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Meritocracy</a:t>
            </a:r>
          </a:p>
        </p:txBody>
      </p:sp>
    </p:spTree>
    <p:extLst>
      <p:ext uri="{BB962C8B-B14F-4D97-AF65-F5344CB8AC3E}">
        <p14:creationId xmlns:p14="http://schemas.microsoft.com/office/powerpoint/2010/main" val="5785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Collaboration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Self-organization, </a:t>
            </a:r>
            <a:r>
              <a:rPr lang="en-IN" dirty="0" smtClean="0"/>
              <a:t>in social sciences, is </a:t>
            </a:r>
            <a:r>
              <a:rPr lang="en-IN" dirty="0"/>
              <a:t>a process </a:t>
            </a:r>
            <a:r>
              <a:rPr lang="en-IN" dirty="0" smtClean="0"/>
              <a:t>in which some system </a:t>
            </a:r>
            <a:r>
              <a:rPr lang="en-IN" dirty="0"/>
              <a:t>of </a:t>
            </a:r>
            <a:r>
              <a:rPr lang="en-IN" dirty="0" smtClean="0"/>
              <a:t>order or arrangement emerges through interactions </a:t>
            </a:r>
            <a:r>
              <a:rPr lang="en-IN" dirty="0"/>
              <a:t>between </a:t>
            </a:r>
            <a:r>
              <a:rPr lang="en-IN" dirty="0" smtClean="0"/>
              <a:t>individuals or parts </a:t>
            </a:r>
            <a:r>
              <a:rPr lang="en-IN" dirty="0"/>
              <a:t>of an initially disordered system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This process may be impulsive and usually not </a:t>
            </a:r>
            <a:r>
              <a:rPr lang="en-IN" dirty="0" smtClean="0"/>
              <a:t>controlled </a:t>
            </a:r>
            <a:r>
              <a:rPr lang="en-IN" dirty="0" smtClean="0"/>
              <a:t>by </a:t>
            </a:r>
            <a:r>
              <a:rPr lang="en-IN" dirty="0" smtClean="0"/>
              <a:t>an </a:t>
            </a:r>
            <a:r>
              <a:rPr lang="en-IN" dirty="0"/>
              <a:t>external </a:t>
            </a:r>
            <a:r>
              <a:rPr lang="en-IN" dirty="0" smtClean="0"/>
              <a:t>agent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The </a:t>
            </a:r>
            <a:r>
              <a:rPr lang="en-IN" dirty="0"/>
              <a:t>resulting </a:t>
            </a:r>
            <a:r>
              <a:rPr lang="en-IN" dirty="0" smtClean="0"/>
              <a:t>system of order is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decentralized,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with </a:t>
            </a:r>
            <a:r>
              <a:rPr lang="en-IN" dirty="0"/>
              <a:t>all the components of the </a:t>
            </a:r>
            <a:r>
              <a:rPr lang="en-IN" dirty="0" smtClean="0"/>
              <a:t>system</a:t>
            </a:r>
            <a:r>
              <a:rPr lang="en-IN" dirty="0"/>
              <a:t> </a:t>
            </a:r>
            <a:r>
              <a:rPr lang="en-IN" dirty="0" smtClean="0"/>
              <a:t>distributed, yet </a:t>
            </a:r>
            <a:r>
              <a:rPr lang="en-IN" dirty="0" smtClean="0"/>
              <a:t>connected,</a:t>
            </a:r>
            <a:endParaRPr lang="en-IN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IN" dirty="0" smtClean="0"/>
              <a:t>robust </a:t>
            </a:r>
            <a:r>
              <a:rPr lang="en-IN" dirty="0"/>
              <a:t>and </a:t>
            </a:r>
            <a:r>
              <a:rPr lang="en-IN" dirty="0" smtClean="0"/>
              <a:t>self-repairing </a:t>
            </a:r>
            <a:endParaRPr lang="en-IN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IN" dirty="0"/>
              <a:t>In the Open Collaboration Model as applied to Open Source Software domain [1], project </a:t>
            </a:r>
            <a:r>
              <a:rPr lang="en-IN" dirty="0" smtClean="0"/>
              <a:t>communities organize themselves </a:t>
            </a:r>
            <a:r>
              <a:rPr lang="en-IN" dirty="0" smtClean="0"/>
              <a:t>without any </a:t>
            </a:r>
            <a:r>
              <a:rPr lang="en-IN" dirty="0" smtClean="0"/>
              <a:t>external </a:t>
            </a:r>
            <a:r>
              <a:rPr lang="en-IN" dirty="0" smtClean="0"/>
              <a:t>control or influence from a person or process.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Self-organization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8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IN" dirty="0" smtClean="0"/>
              <a:t>[1]	D</a:t>
            </a:r>
            <a:r>
              <a:rPr lang="en-IN" dirty="0"/>
              <a:t>. </a:t>
            </a:r>
            <a:r>
              <a:rPr lang="en-IN" dirty="0" err="1"/>
              <a:t>Riehle</a:t>
            </a:r>
            <a:r>
              <a:rPr lang="en-IN" dirty="0"/>
              <a:t> et al., "Open Collaboration within Corporations Using Software Forges," in IEEE </a:t>
            </a:r>
            <a:r>
              <a:rPr lang="en-IN" dirty="0" smtClean="0"/>
              <a:t>	Software</a:t>
            </a:r>
            <a:r>
              <a:rPr lang="en-IN" dirty="0"/>
              <a:t>, vol. 26, no. 2, pp. 52-58, March-April 2009, </a:t>
            </a:r>
            <a:r>
              <a:rPr lang="en-IN" dirty="0" err="1"/>
              <a:t>doi</a:t>
            </a:r>
            <a:r>
              <a:rPr lang="en-IN" dirty="0"/>
              <a:t>: 10.1109/MS.2009.44.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09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292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Lifecycle and methodologies in Open Source </a:t>
            </a:r>
            <a:r>
              <a:rPr lang="en-IN" dirty="0" smtClean="0"/>
              <a:t>Software – </a:t>
            </a:r>
          </a:p>
          <a:p>
            <a:pPr lvl="0"/>
            <a:r>
              <a:rPr lang="en-IN" dirty="0"/>
              <a:t>Community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4100</TotalTime>
  <Words>422</Words>
  <Application>Microsoft Office PowerPoint</Application>
  <PresentationFormat>Widescreen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Lifecycle and methodologies in Open Source Software -  Open Collaboration Model</vt:lpstr>
      <vt:lpstr>Open Collaboration Model</vt:lpstr>
      <vt:lpstr>Open Collaboration Model</vt:lpstr>
      <vt:lpstr>Open Collaboration Model</vt:lpstr>
      <vt:lpstr>Open Collaboration Model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360</cp:revision>
  <dcterms:created xsi:type="dcterms:W3CDTF">2018-10-16T06:13:57Z</dcterms:created>
  <dcterms:modified xsi:type="dcterms:W3CDTF">2021-10-14T05:37:24Z</dcterms:modified>
</cp:coreProperties>
</file>